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80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565631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E:\data\articles\52\5203\520321\img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124744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915816" y="4149080"/>
            <a:ext cx="3763962" cy="172878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214422"/>
            <a:ext cx="7429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8000"/>
                </a:solidFill>
                <a:latin typeface="Yu Mincho Demibold" pitchFamily="18" charset="-128"/>
                <a:ea typeface="Yu Mincho Demibold" pitchFamily="18" charset="-128"/>
              </a:rPr>
              <a:t>ФОРМИРОВАНИЕ КОММУНИКАТИВНЫХ УМЕНИЙ </a:t>
            </a:r>
          </a:p>
          <a:p>
            <a:pPr algn="ctr"/>
            <a:r>
              <a:rPr lang="ru-RU" sz="2800" b="1" i="1" dirty="0" smtClean="0">
                <a:solidFill>
                  <a:srgbClr val="008000"/>
                </a:solidFill>
                <a:latin typeface="Yu Mincho Demibold" pitchFamily="18" charset="-128"/>
                <a:ea typeface="Yu Mincho Demibold" pitchFamily="18" charset="-128"/>
              </a:rPr>
              <a:t>МЛАДШИХ ШКОЛЬНИКОВ </a:t>
            </a:r>
          </a:p>
          <a:p>
            <a:pPr algn="ctr"/>
            <a:r>
              <a:rPr lang="ru-RU" sz="2800" b="1" i="1" dirty="0" smtClean="0">
                <a:solidFill>
                  <a:srgbClr val="008000"/>
                </a:solidFill>
                <a:latin typeface="Yu Mincho Demibold" pitchFamily="18" charset="-128"/>
                <a:ea typeface="Yu Mincho Demibold" pitchFamily="18" charset="-128"/>
              </a:rPr>
              <a:t>НА УРОКАХ ЛИТЕРАТУРНОГО ЧТЕНИЯ</a:t>
            </a:r>
            <a:endParaRPr lang="ru-RU" sz="2800" b="1" i="1" dirty="0">
              <a:solidFill>
                <a:srgbClr val="008000"/>
              </a:solidFill>
              <a:latin typeface="Yu Mincho Demibold" pitchFamily="18" charset="-128"/>
              <a:ea typeface="Yu Mincho Demibold" pitchFamily="18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4572008"/>
            <a:ext cx="38087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МОУ </a:t>
            </a:r>
            <a:r>
              <a:rPr lang="ru-RU" dirty="0" err="1" smtClean="0"/>
              <a:t>Запрудненской</a:t>
            </a:r>
            <a:r>
              <a:rPr lang="ru-RU" dirty="0" smtClean="0"/>
              <a:t> средней</a:t>
            </a:r>
          </a:p>
          <a:p>
            <a:pPr algn="ctr"/>
            <a:r>
              <a:rPr lang="ru-RU" dirty="0" smtClean="0"/>
              <a:t>общеобразовательной школы №2</a:t>
            </a:r>
          </a:p>
          <a:p>
            <a:pPr algn="ctr"/>
            <a:r>
              <a:rPr lang="ru-RU" dirty="0" smtClean="0"/>
              <a:t>Митрофанова Людмила 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357298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прочтите</a:t>
            </a:r>
            <a:endParaRPr 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Эпизод  текста, который вызвал грусть.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объясните</a:t>
            </a:r>
            <a:endParaRPr 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Почему вам стало грустно?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14620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771900" algn="l"/>
              </a:tabLst>
            </a:pPr>
            <a:r>
              <a:rPr lang="ru-RU" sz="2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прочтите</a:t>
            </a:r>
            <a:endParaRPr 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3771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Эпизод текста, который вызвал радость.</a:t>
            </a:r>
          </a:p>
          <a:p>
            <a:pPr>
              <a:tabLst>
                <a:tab pos="3771900" algn="l"/>
              </a:tabLst>
            </a:pPr>
            <a:r>
              <a:rPr lang="ru-RU" sz="2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объясните</a:t>
            </a:r>
            <a:endParaRPr 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3771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или кто вызвал у вас радость?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214818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3771900" algn="l"/>
              </a:tabLst>
            </a:pPr>
            <a:r>
              <a:rPr lang="ru-RU" sz="2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прочтите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342900" algn="l"/>
                <a:tab pos="3771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Эпизод в произведении вызвавший переживание</a:t>
            </a:r>
            <a:endParaRPr lang="ru-RU" sz="2400" b="1" i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42900" algn="l"/>
                <a:tab pos="3771900" algn="l"/>
              </a:tabLst>
            </a:pPr>
            <a:r>
              <a:rPr lang="ru-RU" sz="2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объясните</a:t>
            </a:r>
            <a:endParaRPr 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342900" algn="l"/>
                <a:tab pos="3771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Что взволновало вас?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5786454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Эмоциональная сфера ребенка формируется через сопереживание, сочувствие, радость и прочие эмоции.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6592" y="642918"/>
            <a:ext cx="7190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kern="1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РАБОТА С ТЕКСТОМ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000108"/>
            <a:ext cx="807249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•"/>
              <a:tabLst>
                <a:tab pos="37719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Прочтите  описание данного предмета пейзажа.</a:t>
            </a:r>
          </a:p>
          <a:p>
            <a:pPr marL="342900" indent="-342900" algn="just">
              <a:tabLst>
                <a:tab pos="37719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buFontTx/>
              <a:buChar char="•"/>
              <a:tabLst>
                <a:tab pos="37719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основные изобразительные и выразительные средства языка, которые использует автор для описания.</a:t>
            </a:r>
          </a:p>
          <a:p>
            <a:pPr marL="342900" indent="-342900" algn="just">
              <a:tabLst>
                <a:tab pos="3771900" algn="l"/>
              </a:tabLst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214818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Поиск основных изобразительных и выразительных средств языка, которые использует автор в художественном тексте,  обогащает речь детей, учит   воспринимать  красоту языка.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285852" y="785794"/>
            <a:ext cx="72866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3.Этап работы с текстом после чтения.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071678"/>
            <a:ext cx="75724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771900" algn="l"/>
              </a:tabLst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Если бы вы были художниками, то в какой момент и в какой ситуации изобразили бы своего любимого героя?</a:t>
            </a:r>
          </a:p>
          <a:p>
            <a:pPr>
              <a:tabLst>
                <a:tab pos="3771900" algn="l"/>
              </a:tabLst>
            </a:pPr>
            <a:endParaRPr lang="ru-RU" sz="24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71900" algn="l"/>
              </a:tabLst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Как бы он выглядел и  что или кто  были бы вокруг?</a:t>
            </a:r>
          </a:p>
          <a:p>
            <a:pPr eaLnBrk="0" hangingPunct="0">
              <a:tabLst>
                <a:tab pos="3771900" algn="l"/>
              </a:tabLst>
            </a:pPr>
            <a:endParaRPr lang="ru-RU" dirty="0">
              <a:solidFill>
                <a:srgbClr val="9900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57161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just"/>
            <a:r>
              <a:rPr lang="ru-RU" b="1" dirty="0" smtClean="0"/>
              <a:t>ОППОНЕНТ</a:t>
            </a:r>
            <a:r>
              <a:rPr lang="ru-RU" dirty="0" smtClean="0"/>
              <a:t> – тот, кто выступает с выражением, «оппонирует» кому-либо в публичной беседе или в диспуте. Дети учатся не бояться  высказывать свою точку зрения, она может быть отличной от других мнений.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613392"/>
            <a:ext cx="70723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771900" algn="l"/>
              </a:tabLst>
            </a:pPr>
            <a:r>
              <a:rPr lang="ru-RU" dirty="0" smtClean="0">
                <a:solidFill>
                  <a:srgbClr val="CC9900"/>
                </a:solidFill>
                <a:latin typeface="Blackadder ITC" pitchFamily="82" charset="0"/>
              </a:rPr>
              <a:t> </a:t>
            </a:r>
          </a:p>
          <a:p>
            <a:pPr>
              <a:tabLst>
                <a:tab pos="3771900" algn="l"/>
              </a:tabLst>
            </a:pPr>
            <a:endParaRPr lang="ru-RU" b="1" dirty="0" smtClean="0">
              <a:solidFill>
                <a:srgbClr val="CC9900"/>
              </a:solidFill>
              <a:latin typeface="Blackadder ITC" pitchFamily="82" charset="0"/>
            </a:endParaRPr>
          </a:p>
          <a:p>
            <a:pPr>
              <a:tabLst>
                <a:tab pos="3771900" algn="l"/>
              </a:tabLst>
            </a:pPr>
            <a:r>
              <a:rPr lang="ru-RU" sz="2400" b="1" dirty="0" smtClean="0">
                <a:solidFill>
                  <a:srgbClr val="3333CC"/>
                </a:solidFill>
              </a:rPr>
              <a:t>Где, в чём, вы не согласны с героями или автором произведения?</a:t>
            </a:r>
          </a:p>
          <a:p>
            <a:pPr>
              <a:tabLst>
                <a:tab pos="3771900" algn="l"/>
              </a:tabLst>
            </a:pPr>
            <a:endParaRPr lang="ru-RU" sz="2400" b="1" dirty="0" smtClean="0">
              <a:solidFill>
                <a:srgbClr val="CC9900"/>
              </a:solidFill>
            </a:endParaRPr>
          </a:p>
          <a:p>
            <a:pPr>
              <a:tabLst>
                <a:tab pos="3771900" algn="l"/>
              </a:tabLst>
            </a:pPr>
            <a:r>
              <a:rPr lang="ru-RU" sz="2400" b="1" u="sng" dirty="0" smtClean="0">
                <a:solidFill>
                  <a:srgbClr val="0000FF"/>
                </a:solidFill>
                <a:cs typeface="Times New Roman" pitchFamily="18" charset="0"/>
              </a:rPr>
              <a:t>Почему?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0923" y="857232"/>
            <a:ext cx="48221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ОППОНЕНТЫ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857364"/>
            <a:ext cx="7000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tabLst>
                <a:tab pos="3771900" algn="l"/>
              </a:tabLst>
            </a:pPr>
            <a:r>
              <a:rPr lang="ru-RU" sz="2400" b="1" dirty="0" smtClean="0">
                <a:solidFill>
                  <a:srgbClr val="800000"/>
                </a:solidFill>
              </a:rPr>
              <a:t>Какие мысли и чувства хотел автор донести до читателя?</a:t>
            </a:r>
          </a:p>
          <a:p>
            <a:pPr>
              <a:tabLst>
                <a:tab pos="3771900" algn="l"/>
              </a:tabLst>
            </a:pPr>
            <a:endParaRPr lang="ru-RU" sz="2400" b="1" dirty="0" smtClean="0">
              <a:solidFill>
                <a:srgbClr val="800000"/>
              </a:solidFill>
            </a:endParaRPr>
          </a:p>
          <a:p>
            <a:pPr algn="just">
              <a:buFontTx/>
              <a:buChar char="•"/>
              <a:tabLst>
                <a:tab pos="3771900" algn="l"/>
              </a:tabLst>
            </a:pPr>
            <a:r>
              <a:rPr lang="ru-RU" sz="2400" b="1" dirty="0" smtClean="0">
                <a:solidFill>
                  <a:srgbClr val="800000"/>
                </a:solidFill>
              </a:rPr>
              <a:t> Найдите в тексте и прочтите слова, в которых заключён вывод о происходящем.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286256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«Слово подобно мешку; оно принимает форму того, что в него вкладывают».</a:t>
            </a:r>
          </a:p>
          <a:p>
            <a:r>
              <a:rPr lang="ru-RU" i="1" dirty="0" smtClean="0"/>
              <a:t>                                </a:t>
            </a:r>
          </a:p>
          <a:p>
            <a:r>
              <a:rPr lang="ru-RU" i="1" dirty="0" smtClean="0"/>
              <a:t>                              </a:t>
            </a:r>
            <a:r>
              <a:rPr lang="ru-RU" b="1" i="1" dirty="0" smtClean="0"/>
              <a:t>Альбер Камю, французский писатель и философ</a:t>
            </a:r>
            <a:endParaRPr 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121474" y="785794"/>
            <a:ext cx="2901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kern="1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ВЫВОД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1357298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tx1"/>
              </a:buClr>
            </a:pPr>
            <a:r>
              <a:rPr lang="ru-RU" sz="2400" b="1" dirty="0" smtClean="0">
                <a:solidFill>
                  <a:srgbClr val="008000"/>
                </a:solidFill>
              </a:rPr>
              <a:t>Какой персонаж данного произведения </a:t>
            </a:r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r>
              <a:rPr lang="ru-RU" sz="2400" b="1" dirty="0" smtClean="0">
                <a:solidFill>
                  <a:srgbClr val="008000"/>
                </a:solidFill>
              </a:rPr>
              <a:t>является примером для вас и  почему?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14554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tabLst>
                <a:tab pos="3771900" algn="l"/>
              </a:tabLst>
            </a:pPr>
            <a:r>
              <a:rPr lang="ru-RU" sz="2400" b="1" dirty="0" smtClean="0">
                <a:solidFill>
                  <a:srgbClr val="800000"/>
                </a:solidFill>
              </a:rPr>
              <a:t>На какого персонажа  произведения</a:t>
            </a:r>
          </a:p>
          <a:p>
            <a:pPr lvl="1">
              <a:tabLst>
                <a:tab pos="3771900" algn="l"/>
              </a:tabLst>
            </a:pPr>
            <a:r>
              <a:rPr lang="ru-RU" sz="2400" b="1" dirty="0" smtClean="0">
                <a:solidFill>
                  <a:srgbClr val="800000"/>
                </a:solidFill>
              </a:rPr>
              <a:t>вы бы  НЕ ХОТЕЛИ походить и почему?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714884"/>
            <a:ext cx="5643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Литературные герои становятся примером для подражания, оказывают влияние на формирование личности, и тогда,  пусть это будет положительный герой,    а не отрицательный.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099617" y="785794"/>
            <a:ext cx="113432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kern="10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/>
                <a:cs typeface="Arial"/>
              </a:rPr>
              <a:t>СВОБОДНОЕ ВЫСКАЗЫВАНИЕ</a:t>
            </a:r>
            <a:endParaRPr lang="ru-RU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071810"/>
            <a:ext cx="65008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771900" algn="l"/>
              </a:tabLst>
            </a:pPr>
            <a:r>
              <a:rPr lang="ru-RU" sz="2400" b="1" dirty="0" smtClean="0">
                <a:solidFill>
                  <a:srgbClr val="0066FF"/>
                </a:solidFill>
              </a:rPr>
              <a:t>Чем и почему интересно, поучительно данное произведение</a:t>
            </a:r>
            <a:r>
              <a:rPr lang="ru-RU" sz="2400" b="1" dirty="0" smtClean="0">
                <a:solidFill>
                  <a:srgbClr val="0066FF"/>
                </a:solidFill>
              </a:rPr>
              <a:t>?</a:t>
            </a:r>
            <a:endParaRPr lang="ru-RU" sz="2400" b="1" dirty="0" smtClean="0">
              <a:solidFill>
                <a:srgbClr val="0066FF"/>
              </a:solidFill>
            </a:endParaRPr>
          </a:p>
          <a:p>
            <a:pPr>
              <a:tabLst>
                <a:tab pos="3771900" algn="l"/>
              </a:tabLst>
            </a:pPr>
            <a:r>
              <a:rPr lang="ru-RU" sz="2400" b="1" dirty="0" smtClean="0">
                <a:solidFill>
                  <a:srgbClr val="CC6600"/>
                </a:solidFill>
              </a:rPr>
              <a:t>Что познавательное в прочитанном вами тексте?</a:t>
            </a:r>
            <a:endParaRPr lang="ru-RU" sz="2400" b="1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785794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КНИГА - ИСТОЧНИК ЗНАНИЙ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071678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«Книга-источник знаний», и если ученик  извлёк из неё нужную для себя частицу знаний, тогда автор достиг своей цели, а учитель – поставленных задач на этапе формирования УЧЕБНЫХ УНИВЕРСАЛЬНЫХ ДЕЙСТВИЙ.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284984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400" dirty="0" smtClean="0"/>
              <a:t>Формирование коммуникативной компетенции учащихся начальной школы на уроках литературного чтения. [Электронный ресурс] // URL: http://sosh6-bal.narod.ru/metod/pestova.doc.</a:t>
            </a:r>
          </a:p>
          <a:p>
            <a:r>
              <a:rPr lang="ru-RU" sz="1400" dirty="0" smtClean="0"/>
              <a:t>Формирование коммуникативной компетенции учащихся начальных классов через развитие культуры речи детей на уроках русского языка и литературного чтения. [Электронный ресурс] // Сайт «Фестиваль педагогических идей "Открытый урок"». URL: </a:t>
            </a:r>
            <a:r>
              <a:rPr lang="ru-RU" sz="1400" dirty="0" smtClean="0">
                <a:hlinkClick r:id="rId2"/>
              </a:rPr>
              <a:t>http://festival.1september.ru/articles/565631/</a:t>
            </a:r>
            <a:r>
              <a:rPr lang="ru-RU" sz="1400" dirty="0" smtClean="0"/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196753"/>
            <a:ext cx="75724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Литература:</a:t>
            </a:r>
          </a:p>
          <a:p>
            <a:r>
              <a:rPr lang="ru-RU" sz="1400" dirty="0" smtClean="0"/>
              <a:t>Как проектировать универсальные учебные действия в начальной школе: от действия к мысли: пособие для учителя / [А.Г. </a:t>
            </a:r>
            <a:r>
              <a:rPr lang="ru-RU" sz="1400" dirty="0" err="1" smtClean="0"/>
              <a:t>Асмолов</a:t>
            </a:r>
            <a:r>
              <a:rPr lang="ru-RU" sz="1400" dirty="0" smtClean="0"/>
              <a:t>, Г.В. </a:t>
            </a:r>
            <a:r>
              <a:rPr lang="ru-RU" sz="1400" dirty="0" err="1" smtClean="0"/>
              <a:t>Бурменская</a:t>
            </a:r>
            <a:r>
              <a:rPr lang="ru-RU" sz="1400" dirty="0" smtClean="0"/>
              <a:t>, И. А. Володарская и др.]; под ред. А. Г. </a:t>
            </a:r>
            <a:r>
              <a:rPr lang="ru-RU" sz="1400" dirty="0" err="1" smtClean="0"/>
              <a:t>Асмолова</a:t>
            </a:r>
            <a:r>
              <a:rPr lang="ru-RU" sz="1400" dirty="0" smtClean="0"/>
              <a:t>. – М.: Просвещение, 2008. – 140с. (Стандарты второго поколения).</a:t>
            </a:r>
          </a:p>
          <a:p>
            <a:r>
              <a:rPr lang="ru-RU" sz="1400" dirty="0" smtClean="0"/>
              <a:t>Примерные программы начального общего образования. В 2 ч. – М.: Просвещение, 2008г. – 54с. (Стандарты второго поколения).</a:t>
            </a:r>
          </a:p>
          <a:p>
            <a:r>
              <a:rPr lang="ru-RU" sz="1400" dirty="0" smtClean="0"/>
              <a:t>Сборник рабочих программ «Школа России»: пособие для учителя / [С. В. </a:t>
            </a:r>
            <a:r>
              <a:rPr lang="ru-RU" sz="1400" dirty="0" err="1" smtClean="0"/>
              <a:t>Анащенкова</a:t>
            </a:r>
            <a:r>
              <a:rPr lang="ru-RU" sz="1400" dirty="0" smtClean="0"/>
              <a:t>, М. А. </a:t>
            </a:r>
            <a:r>
              <a:rPr lang="ru-RU" sz="1400" dirty="0" err="1" smtClean="0"/>
              <a:t>Бантова</a:t>
            </a:r>
            <a:r>
              <a:rPr lang="ru-RU" sz="1400" dirty="0" smtClean="0"/>
              <a:t>, Г. В. </a:t>
            </a:r>
            <a:r>
              <a:rPr lang="ru-RU" sz="1400" dirty="0" err="1" smtClean="0"/>
              <a:t>Бельтюкова</a:t>
            </a:r>
            <a:r>
              <a:rPr lang="ru-RU" sz="1400" dirty="0" smtClean="0"/>
              <a:t> и др.]; под редакцией А. А. Плешакова, - М.: Просвещение, 2011. – 283с. (Стандарты второго поколения).</a:t>
            </a:r>
          </a:p>
          <a:p>
            <a:r>
              <a:rPr lang="ru-RU" sz="1400" dirty="0" smtClean="0"/>
              <a:t>Совершенствование чтения младших школьников: методическое пособие для учителя / [М. И. </a:t>
            </a:r>
            <a:r>
              <a:rPr lang="ru-RU" sz="1400" dirty="0" err="1" smtClean="0"/>
              <a:t>Оморокова</a:t>
            </a:r>
            <a:r>
              <a:rPr lang="ru-RU" sz="1400" dirty="0" smtClean="0"/>
              <a:t>.] – М.: АРТИ, 1997. – 155с.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9" y="1000108"/>
            <a:ext cx="72866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ru-RU" sz="2800" b="1" i="1" dirty="0" smtClean="0">
                <a:solidFill>
                  <a:srgbClr val="C00000"/>
                </a:solidFill>
              </a:rPr>
              <a:t>А ДУШУ МОЖНО ЛЬ РАССКАЗАТЬ?»</a:t>
            </a:r>
          </a:p>
          <a:p>
            <a:pPr lvl="1" algn="just"/>
            <a:r>
              <a:rPr lang="ru-RU" sz="2400" b="1" i="1" dirty="0" smtClean="0"/>
              <a:t>                                                 </a:t>
            </a:r>
            <a:r>
              <a:rPr lang="ru-RU" sz="2400" b="1" dirty="0" smtClean="0"/>
              <a:t>М.Ю.Лермонтов</a:t>
            </a:r>
            <a:r>
              <a:rPr lang="ru-RU" sz="2400" b="1" i="1" dirty="0" smtClean="0"/>
              <a:t>                           </a:t>
            </a:r>
            <a:endParaRPr lang="ru-RU" sz="2400" b="1" dirty="0" smtClean="0"/>
          </a:p>
          <a:p>
            <a:pPr lvl="1" algn="just"/>
            <a:r>
              <a:rPr lang="ru-RU" sz="2800" b="1" i="1" dirty="0" smtClean="0"/>
              <a:t>     </a:t>
            </a:r>
          </a:p>
          <a:p>
            <a:pPr lvl="1" algn="just"/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3333CC"/>
                </a:solidFill>
              </a:rPr>
              <a:t>Читатель - это не только человек, который читает книги, но тот, который задумывается над всем что он прочитал. Каждый читатель должен стать и соавтором, потому что, именно через его восприятие проходит то, что хотел сказать автор.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988840"/>
            <a:ext cx="8064896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/>
          </a:p>
          <a:p>
            <a:pPr algn="ctr"/>
            <a:endParaRPr lang="ru-RU" sz="700" i="1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143116"/>
            <a:ext cx="692948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Урок постановки учебной задачи 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Урок решения задачи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Урок моделирования и преобразования моделей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Урок решения частных задач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Урок контроля и самооценки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1285860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</a:rPr>
              <a:t>Типы уроков литературного чтения</a:t>
            </a:r>
            <a:endParaRPr lang="ru-RU" sz="32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857232"/>
            <a:ext cx="778674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Этап </a:t>
            </a:r>
            <a:r>
              <a:rPr lang="ru-RU" sz="2800" b="1" dirty="0" err="1" smtClean="0">
                <a:solidFill>
                  <a:srgbClr val="C00000"/>
                </a:solidFill>
              </a:rPr>
              <a:t>предпонимания</a:t>
            </a:r>
            <a:r>
              <a:rPr lang="ru-RU" sz="2800" b="1" dirty="0" smtClean="0">
                <a:solidFill>
                  <a:srgbClr val="C00000"/>
                </a:solidFill>
              </a:rPr>
              <a:t> или первоначального самоопределения в тексте.</a:t>
            </a:r>
          </a:p>
          <a:p>
            <a:pPr marL="342900" indent="-342900"/>
            <a:endParaRPr lang="ru-RU" dirty="0" smtClean="0"/>
          </a:p>
          <a:p>
            <a:r>
              <a:rPr lang="ru-RU" sz="2400" b="1" i="1" dirty="0" smtClean="0">
                <a:solidFill>
                  <a:srgbClr val="3333CC"/>
                </a:solidFill>
              </a:rPr>
              <a:t>          Кратко расскажите об авторе произведения</a:t>
            </a:r>
            <a:r>
              <a:rPr lang="ru-RU" sz="2000" b="1" i="1" dirty="0" smtClean="0">
                <a:solidFill>
                  <a:srgbClr val="3333CC"/>
                </a:solidFill>
              </a:rPr>
              <a:t>. </a:t>
            </a:r>
          </a:p>
          <a:p>
            <a:pPr algn="just"/>
            <a:r>
              <a:rPr lang="ru-RU" dirty="0" smtClean="0"/>
              <a:t>Знакомство с биографическими данными учит детей работать с разными источниками информации это: энциклопедии, справочники, интернет и прочее.</a:t>
            </a:r>
          </a:p>
          <a:p>
            <a:endParaRPr lang="ru-RU" sz="2000" b="1" i="1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Тема</a:t>
            </a:r>
            <a:r>
              <a:rPr lang="ru-RU" b="1" dirty="0" smtClean="0"/>
              <a:t> </a:t>
            </a:r>
            <a:r>
              <a:rPr lang="ru-RU" dirty="0" smtClean="0"/>
              <a:t>– основной круг вопросов, поднимаемых и решаемых в произведении. Очень часто тема текста отражается в его заглавии (заголовке). Заглавие, название – это своеобразная «входная дверь» письменного текста. Заголовок рождает догадку о том, что будет дальше, вызывает различные вопросы и гипотезы. Он  даёт установку на определённое ожидание.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i="1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357562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3333CC"/>
                </a:solidFill>
              </a:rPr>
              <a:t>         </a:t>
            </a:r>
            <a:r>
              <a:rPr lang="ru-RU" sz="2400" b="1" i="1" dirty="0" smtClean="0">
                <a:solidFill>
                  <a:srgbClr val="3333CC"/>
                </a:solidFill>
              </a:rPr>
              <a:t>Почему автор  так назвал  данное  произведение?</a:t>
            </a:r>
            <a:endParaRPr lang="ru-RU" sz="2400" b="1" i="1" dirty="0">
              <a:solidFill>
                <a:srgbClr val="33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4000504"/>
            <a:ext cx="489678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CC00CC"/>
              </a:solidFill>
              <a:latin typeface="Arial" charset="0"/>
            </a:endParaRPr>
          </a:p>
          <a:p>
            <a:endParaRPr lang="ru-RU" dirty="0" smtClean="0">
              <a:solidFill>
                <a:srgbClr val="CC00CC"/>
              </a:solidFill>
              <a:latin typeface="Arial" charset="0"/>
            </a:endParaRPr>
          </a:p>
          <a:p>
            <a:endParaRPr lang="ru-RU" dirty="0" smtClean="0">
              <a:solidFill>
                <a:srgbClr val="CC00CC"/>
              </a:solidFill>
              <a:latin typeface="Arial" charset="0"/>
            </a:endParaRPr>
          </a:p>
          <a:p>
            <a:endParaRPr lang="ru-RU" dirty="0" smtClean="0">
              <a:solidFill>
                <a:srgbClr val="CC00CC"/>
              </a:solidFill>
              <a:latin typeface="Arial" charset="0"/>
            </a:endParaRPr>
          </a:p>
          <a:p>
            <a:endParaRPr lang="ru-RU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Ваши варианты названия.</a:t>
            </a:r>
            <a:endParaRPr lang="ru-RU" sz="24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7332" y="857232"/>
            <a:ext cx="31893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latin typeface="Times New Roman" pitchFamily="18" charset="0"/>
              <a:cs typeface="Times New Roman" pitchFamily="18" charset="0"/>
            </a:endParaRPr>
          </a:p>
          <a:p>
            <a:endParaRPr lang="en-US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  <a:p>
            <a:endParaRPr lang="ru-RU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285991"/>
            <a:ext cx="800105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r>
              <a:rPr lang="ru-RU" b="1" dirty="0" smtClean="0"/>
              <a:t>Прочтите данный эпизод и предположите дальнейшее развитие сюжета. </a:t>
            </a:r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r>
              <a:rPr lang="ru-RU" dirty="0" smtClean="0"/>
              <a:t>Чтение с остановками способствует формированию воображения, фантазии, своего видения дальнейшего развития сюжета.  </a:t>
            </a:r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endParaRPr lang="en-US" b="1" i="1" dirty="0" smtClean="0"/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286124"/>
            <a:ext cx="692948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endParaRPr lang="ru-RU" dirty="0" smtClean="0"/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    План рассуждений</a:t>
            </a:r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r>
              <a:rPr lang="ru-RU" dirty="0" smtClean="0"/>
              <a:t>Дальнейшие события.</a:t>
            </a:r>
          </a:p>
          <a:p>
            <a:pPr lvl="1" algn="just">
              <a:buClr>
                <a:schemeClr val="tx1"/>
              </a:buClr>
              <a:buFont typeface="Symbol" pitchFamily="18" charset="2"/>
              <a:buNone/>
            </a:pPr>
            <a:r>
              <a:rPr lang="ru-RU" dirty="0" smtClean="0"/>
              <a:t>Действия данных персонажей </a:t>
            </a:r>
          </a:p>
          <a:p>
            <a:pPr lvl="1" algn="just">
              <a:buClr>
                <a:schemeClr val="tx1"/>
              </a:buClr>
            </a:pPr>
            <a:endParaRPr lang="ru-RU" dirty="0" smtClean="0"/>
          </a:p>
          <a:p>
            <a:pPr lvl="1" algn="just">
              <a:buClr>
                <a:schemeClr val="tx1"/>
              </a:buClr>
            </a:pPr>
            <a:r>
              <a:rPr lang="ru-RU" sz="2400" b="1" i="1" dirty="0" smtClean="0">
                <a:solidFill>
                  <a:srgbClr val="C00000"/>
                </a:solidFill>
              </a:rPr>
              <a:t>Словарная работа </a:t>
            </a:r>
          </a:p>
          <a:p>
            <a:pPr>
              <a:tabLst>
                <a:tab pos="3771900" algn="l"/>
              </a:tabLst>
            </a:pPr>
            <a:r>
              <a:rPr lang="ru-RU" dirty="0" smtClean="0"/>
              <a:t> Найдите в тексте слова, которые  требуют пояснений. </a:t>
            </a:r>
          </a:p>
          <a:p>
            <a:pPr eaLnBrk="0" hangingPunct="0">
              <a:tabLst>
                <a:tab pos="3771900" algn="l"/>
              </a:tabLst>
            </a:pPr>
            <a:endParaRPr lang="ru-RU" dirty="0" smtClean="0">
              <a:latin typeface="Arial" charset="0"/>
            </a:endParaRPr>
          </a:p>
          <a:p>
            <a:pPr lvl="1" algn="just">
              <a:buClr>
                <a:schemeClr val="tx1"/>
              </a:buClr>
              <a:buFont typeface="Symbol" pitchFamily="18" charset="2"/>
              <a:buChar char=""/>
            </a:pP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857232"/>
            <a:ext cx="73385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kern="1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Arial"/>
              </a:rPr>
              <a:t>РАБОТА С ТЕКСТОМ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1928802"/>
            <a:ext cx="3386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Чтение с остановками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57224" y="785794"/>
            <a:ext cx="8286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Этап анализа текста и интерпретация его смысла.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357299"/>
            <a:ext cx="5572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495300" algn="l"/>
                <a:tab pos="3771900" algn="l"/>
              </a:tabLst>
            </a:pPr>
            <a:r>
              <a:rPr lang="ru-RU" b="1" i="1" dirty="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По схеме проследите развитие сюжета.</a:t>
            </a:r>
            <a:endParaRPr lang="ru-RU" b="1" i="1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4" name="Picture 5" descr="E:\data\articles\52\5203\520321\img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62000" y="2000240"/>
            <a:ext cx="7620000" cy="3071834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2857496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7200" algn="l"/>
                <a:tab pos="377190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примерах докажите, что это так:</a:t>
            </a:r>
          </a:p>
          <a:p>
            <a:pPr>
              <a:tabLst>
                <a:tab pos="457200" algn="l"/>
                <a:tab pos="3771900" algn="l"/>
              </a:tabLst>
            </a:pPr>
            <a:endParaRPr 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  <a:tab pos="3771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Положительный герой это 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имя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),потому что…</a:t>
            </a:r>
          </a:p>
          <a:p>
            <a:pPr>
              <a:buFontTx/>
              <a:buChar char="•"/>
              <a:tabLst>
                <a:tab pos="457200" algn="l"/>
                <a:tab pos="3771900" algn="l"/>
              </a:tabLs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  <a:tab pos="3771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Отрицательный герой это 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имя),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потому что…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857232"/>
            <a:ext cx="65008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kern="1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Характеристика</a:t>
            </a:r>
          </a:p>
          <a:p>
            <a:pPr algn="ctr"/>
            <a:r>
              <a:rPr lang="ru-RU" sz="5400" b="1" kern="1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 персонажей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714489"/>
            <a:ext cx="79296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3771900" algn="l"/>
              </a:tabLst>
            </a:pPr>
            <a:r>
              <a:rPr lang="ru-RU" sz="2400" b="1" dirty="0" smtClean="0"/>
              <a:t>Найдите в тексте портретные характеристики  персонажа и особенности его характера. </a:t>
            </a:r>
          </a:p>
          <a:p>
            <a:pPr>
              <a:tabLst>
                <a:tab pos="342900" algn="l"/>
                <a:tab pos="3771900" algn="l"/>
              </a:tabLst>
            </a:pPr>
            <a:r>
              <a:rPr lang="ru-RU" sz="2400" b="1" dirty="0" smtClean="0"/>
              <a:t>Заполните таблицу ключевыми словами  или словосочетаниями.</a:t>
            </a:r>
          </a:p>
          <a:p>
            <a:pPr>
              <a:buFontTx/>
              <a:buChar char="•"/>
              <a:tabLst>
                <a:tab pos="342900" algn="l"/>
                <a:tab pos="3771900" algn="l"/>
              </a:tabLst>
            </a:pPr>
            <a:endParaRPr lang="ru-RU" dirty="0" smtClean="0"/>
          </a:p>
          <a:p>
            <a:pPr>
              <a:buFontTx/>
              <a:buChar char="•"/>
              <a:tabLst>
                <a:tab pos="342900" algn="l"/>
                <a:tab pos="3771900" algn="l"/>
              </a:tabLst>
            </a:pPr>
            <a:endParaRPr lang="ru-RU" dirty="0" smtClean="0"/>
          </a:p>
          <a:p>
            <a:pPr>
              <a:buFontTx/>
              <a:buChar char="•"/>
              <a:tabLst>
                <a:tab pos="342900" algn="l"/>
                <a:tab pos="3771900" algn="l"/>
              </a:tabLst>
            </a:pPr>
            <a:endParaRPr lang="ru-RU" dirty="0"/>
          </a:p>
        </p:txBody>
      </p:sp>
      <p:graphicFrame>
        <p:nvGraphicFramePr>
          <p:cNvPr id="4" name="Group 125"/>
          <p:cNvGraphicFramePr>
            <a:graphicFrameLocks noGrp="1"/>
          </p:cNvGraphicFramePr>
          <p:nvPr/>
        </p:nvGraphicFramePr>
        <p:xfrm>
          <a:off x="533400" y="3357563"/>
          <a:ext cx="8077200" cy="1285883"/>
        </p:xfrm>
        <a:graphic>
          <a:graphicData uri="http://schemas.openxmlformats.org/drawingml/2006/table">
            <a:tbl>
              <a:tblPr/>
              <a:tblGrid>
                <a:gridCol w="914400"/>
                <a:gridCol w="3429000"/>
                <a:gridCol w="3733800"/>
              </a:tblGrid>
              <a:tr h="7046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ИМЯ ГЕРОЯ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ОСНОВНЫЕ ДЕТАЛИ ПОРТРЕТА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ОСОБЕННОСТИ ХАРАКТЕРА, НА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КОТОРЫЕ УКАЗЫВАЕТ ПОРТРЕТ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81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71604" y="4786323"/>
            <a:ext cx="70009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</a:t>
            </a:r>
            <a:r>
              <a:rPr lang="ru-RU" b="1" dirty="0" smtClean="0"/>
              <a:t>характеристике героя</a:t>
            </a:r>
            <a:r>
              <a:rPr lang="ru-RU" dirty="0" smtClean="0"/>
              <a:t> использование   таблиц с различными составляющими помогает наглядно увидеть,  например,  основные  детали портрета и особенность характера, на который указывает портрет. Работая с таблицами (текстом)  можно проследить причинно-следственные связи. Учащиеся овладевают навыком исследовательской деятельности.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22110" y="642918"/>
            <a:ext cx="918822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kern="10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ХАРАКТЕРИСТИКА ГЕРОЯ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090172"/>
            <a:ext cx="757242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771900" algn="l"/>
              </a:tabLst>
            </a:pPr>
            <a:r>
              <a:rPr lang="ru-RU" sz="2800" b="1" i="1" dirty="0" smtClean="0">
                <a:solidFill>
                  <a:srgbClr val="C00000"/>
                </a:solidFill>
              </a:rPr>
              <a:t>Расскажите о литературном герое.</a:t>
            </a:r>
          </a:p>
          <a:p>
            <a:pPr>
              <a:tabLst>
                <a:tab pos="3771900" algn="l"/>
              </a:tabLst>
            </a:pPr>
            <a:endParaRPr lang="ru-RU" sz="2800" b="1" dirty="0" smtClean="0">
              <a:solidFill>
                <a:srgbClr val="FF3399"/>
              </a:solidFill>
            </a:endParaRPr>
          </a:p>
          <a:p>
            <a:pPr>
              <a:tabLst>
                <a:tab pos="3771900" algn="l"/>
              </a:tabLst>
            </a:pPr>
            <a:r>
              <a:rPr lang="ru-RU" sz="2800" b="1" dirty="0" smtClean="0"/>
              <a:t> </a:t>
            </a:r>
            <a:r>
              <a:rPr lang="ru-RU" sz="2400" b="1" dirty="0" smtClean="0"/>
              <a:t>Взаимоотношение с другими персонажами.</a:t>
            </a:r>
          </a:p>
          <a:p>
            <a:pPr>
              <a:buFontTx/>
              <a:buChar char="•"/>
              <a:tabLst>
                <a:tab pos="3771900" algn="l"/>
              </a:tabLst>
            </a:pPr>
            <a:endParaRPr lang="ru-RU" sz="2400" b="1" dirty="0" smtClean="0"/>
          </a:p>
          <a:p>
            <a:pPr>
              <a:tabLst>
                <a:tab pos="3771900" algn="l"/>
              </a:tabLst>
            </a:pPr>
            <a:r>
              <a:rPr lang="ru-RU" sz="2400" b="1" dirty="0" smtClean="0"/>
              <a:t> Отношение автора к герою / за что осуждает, чем восхищается /</a:t>
            </a:r>
            <a:r>
              <a:rPr lang="ru-RU" sz="2400" b="1" dirty="0" smtClean="0">
                <a:solidFill>
                  <a:schemeClr val="bg2"/>
                </a:solidFill>
              </a:rPr>
              <a:t>0</a:t>
            </a:r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2110" y="857232"/>
            <a:ext cx="918822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kern="10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ХАРАКТЕРИСТИКА ГЕРОЯ</a:t>
            </a:r>
            <a:endParaRPr lang="ru-RU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839</Words>
  <Application>Microsoft Office PowerPoint</Application>
  <PresentationFormat>Экран (4:3)</PresentationFormat>
  <Paragraphs>131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30</cp:revision>
  <dcterms:created xsi:type="dcterms:W3CDTF">2013-08-17T11:04:20Z</dcterms:created>
  <dcterms:modified xsi:type="dcterms:W3CDTF">2015-03-11T17:38:37Z</dcterms:modified>
</cp:coreProperties>
</file>